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60" r:id="rId6"/>
    <p:sldId id="262" r:id="rId7"/>
    <p:sldId id="263" r:id="rId8"/>
    <p:sldId id="272" r:id="rId9"/>
    <p:sldId id="265" r:id="rId10"/>
    <p:sldId id="264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8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4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8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5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CDDD-6ECD-40C3-8466-3359ACE925F7}" type="datetimeFigureOut">
              <a:rPr lang="ru-RU" smtClean="0"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4F66-5313-4690-A762-2BC4123F7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51" y="4559013"/>
            <a:ext cx="5557746" cy="1527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709" y="5910867"/>
            <a:ext cx="377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</a:t>
            </a:r>
            <a:r>
              <a:rPr lang="kk-KZ" sz="2000" i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ШКОЛ</a:t>
            </a:r>
            <a:r>
              <a:rPr lang="ru-RU" sz="2000" i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А</a:t>
            </a:r>
            <a:r>
              <a:rPr lang="kk-KZ" sz="2000" i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БОКСА</a:t>
            </a:r>
            <a:endParaRPr lang="en-US" sz="2000" i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kk-KZ" sz="2000" i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ИМЕНИ СЕРИКА КОНАКБАЕВА</a:t>
            </a:r>
            <a:endParaRPr lang="ru-RU" sz="2000" i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574E1-BBFB-4224-9436-5267A72FD58B}"/>
              </a:ext>
            </a:extLst>
          </p:cNvPr>
          <p:cNvSpPr txBox="1"/>
          <p:nvPr/>
        </p:nvSpPr>
        <p:spPr>
          <a:xfrm>
            <a:off x="389149" y="2702883"/>
            <a:ext cx="11413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>
                <a:solidFill>
                  <a:schemeClr val="bg1"/>
                </a:solidFill>
                <a:highlight>
                  <a:srgbClr val="EB2629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Стань частью истории!</a:t>
            </a:r>
            <a:endParaRPr lang="ru-KZ" sz="8000" b="1" i="1" dirty="0">
              <a:solidFill>
                <a:schemeClr val="bg1"/>
              </a:solidFill>
              <a:highlight>
                <a:srgbClr val="EB2629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8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17147" y="528935"/>
            <a:ext cx="4376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ФРАНЧАЙЗИ ПОЛУЧАЕТ</a:t>
            </a:r>
            <a:endParaRPr lang="ru-RU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291E3-BA2D-423B-B49E-0070EBB40FCA}"/>
              </a:ext>
            </a:extLst>
          </p:cNvPr>
          <p:cNvSpPr txBox="1"/>
          <p:nvPr/>
        </p:nvSpPr>
        <p:spPr>
          <a:xfrm>
            <a:off x="6096000" y="1519535"/>
            <a:ext cx="581922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Бренд и готовый фирменный стиль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Финансовый бизнес-план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Консультации по подбору помещения,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юридическое сопровождение сделки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Консультирование по дизайн-проекту и подбору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оборудования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Поддержка по вопросам кадров и формировании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команды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Консультирование по продвижению и привлечению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клиентов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Системы стандартов работы с клиентами,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ценообразование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Помощь в создании или поставка фирменной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клубной формы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Наш опыт и база знаний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SOS-поддержка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Готовый сайт и раскрученные сообщества в соц. сетях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Профессиональное продвижение топовыми блогерами</a:t>
            </a:r>
            <a:r>
              <a:rPr lang="en-US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,</a:t>
            </a: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партнерами SK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Boxing</a:t>
            </a:r>
            <a:endParaRPr lang="ru-KZ" sz="14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6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A4363-E71F-4CEE-8D98-8B1477F899D5}"/>
              </a:ext>
            </a:extLst>
          </p:cNvPr>
          <p:cNvSpPr txBox="1"/>
          <p:nvPr/>
        </p:nvSpPr>
        <p:spPr>
          <a:xfrm>
            <a:off x="7606744" y="2087192"/>
            <a:ext cx="3156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highlight>
                  <a:srgbClr val="EB2629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НАША КОМАНДА</a:t>
            </a:r>
            <a:endParaRPr lang="ru-KZ" sz="2800" b="1" dirty="0">
              <a:solidFill>
                <a:schemeClr val="bg1"/>
              </a:solidFill>
              <a:highlight>
                <a:srgbClr val="EB2629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28EF5-E9ED-47B5-9737-D58B3AE204AA}"/>
              </a:ext>
            </a:extLst>
          </p:cNvPr>
          <p:cNvSpPr txBox="1"/>
          <p:nvPr/>
        </p:nvSpPr>
        <p:spPr>
          <a:xfrm>
            <a:off x="6067604" y="3172290"/>
            <a:ext cx="5848525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Передаст Вам полный пакет маркетинговых и рекламных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услуг, все рекламные материалы (</a:t>
            </a:r>
            <a:r>
              <a:rPr lang="ru-RU" dirty="0" err="1">
                <a:solidFill>
                  <a:schemeClr val="bg1"/>
                </a:solidFill>
              </a:rPr>
              <a:t>лефлеты</a:t>
            </a:r>
            <a:r>
              <a:rPr lang="ru-RU" dirty="0">
                <a:solidFill>
                  <a:schemeClr val="bg1"/>
                </a:solidFill>
              </a:rPr>
              <a:t>, флаеры,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плакаты, буклеты, визитки, настенные постеры,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раздаточные материалы, пригласительные билеты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и т.д.) партнер получает в готовом виде – нужно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</a:rPr>
              <a:t>только изменить адрес.</a:t>
            </a:r>
            <a:endParaRPr lang="ru-KZ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2606F-8DC0-4685-8D7D-25AE3A4B0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22" y="709199"/>
            <a:ext cx="2970279" cy="8161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A8AEF8-F0BE-4121-B6B1-57285E036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06" y="6083338"/>
            <a:ext cx="386386" cy="3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4AAB29-C73F-4CD8-A9EA-DF9CA855845C}"/>
              </a:ext>
            </a:extLst>
          </p:cNvPr>
          <p:cNvSpPr/>
          <p:nvPr/>
        </p:nvSpPr>
        <p:spPr>
          <a:xfrm>
            <a:off x="6096000" y="1401139"/>
            <a:ext cx="5497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За подробной информацией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обращайтесь по телефонам:</a:t>
            </a:r>
            <a:endParaRPr lang="ru-RU" sz="2400" b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C247B-41F7-411C-81D3-8594351C3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02" y="321073"/>
            <a:ext cx="2970279" cy="8161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EA2064-F294-4AAC-B720-47FCEFA68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1" y="2485118"/>
            <a:ext cx="431699" cy="431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FD84C0-E957-4179-A2B9-8D0B8012D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1" y="4355833"/>
            <a:ext cx="431699" cy="431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B6D338-E2EB-4D54-8AE9-0CDF5AA13B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76" y="5051483"/>
            <a:ext cx="431699" cy="4316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B69CC0-C9F5-486D-8B0C-89646C9284D3}"/>
              </a:ext>
            </a:extLst>
          </p:cNvPr>
          <p:cNvSpPr/>
          <p:nvPr/>
        </p:nvSpPr>
        <p:spPr>
          <a:xfrm>
            <a:off x="7016804" y="3102556"/>
            <a:ext cx="4376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ул. Маркова 75 (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уг.ул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. Аль-Фараби )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ул.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Каирбекова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35А (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уг.ул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. Гоголя )</a:t>
            </a: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ул. Тимирязева 11</a:t>
            </a:r>
            <a:r>
              <a:rPr lang="en-US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А (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уг.ул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Розыбакиева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) 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Ледовый комплекс Алматы Арена, Блок 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63E59B-A554-4970-B0B9-A48E620A26ED}"/>
              </a:ext>
            </a:extLst>
          </p:cNvPr>
          <p:cNvSpPr/>
          <p:nvPr/>
        </p:nvSpPr>
        <p:spPr>
          <a:xfrm>
            <a:off x="7016804" y="4390718"/>
            <a:ext cx="437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skboxingalmaty@gmail.com</a:t>
            </a:r>
            <a:endParaRPr lang="ru-RU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67B78A-382C-478B-BF75-D1DE46E2F8F0}"/>
              </a:ext>
            </a:extLst>
          </p:cNvPr>
          <p:cNvSpPr/>
          <p:nvPr/>
        </p:nvSpPr>
        <p:spPr>
          <a:xfrm>
            <a:off x="7016804" y="5082666"/>
            <a:ext cx="437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www.skboxing.kz</a:t>
            </a:r>
            <a:endParaRPr lang="ru-RU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FBA210-6DFF-4B1C-A89C-5FE5247649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41" y="3148619"/>
            <a:ext cx="462734" cy="4627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841A3B-051D-4D41-8D1A-4A1C2628A2C6}"/>
              </a:ext>
            </a:extLst>
          </p:cNvPr>
          <p:cNvSpPr/>
          <p:nvPr/>
        </p:nvSpPr>
        <p:spPr>
          <a:xfrm>
            <a:off x="7016804" y="2544827"/>
            <a:ext cx="437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8 (701) 707 1505 </a:t>
            </a:r>
            <a:r>
              <a:rPr lang="en-US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   |    8 (702) 701 4040</a:t>
            </a:r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</a:t>
            </a:r>
            <a:endParaRPr lang="ru-RU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F01E5A-BED1-4778-BEB3-50B5B3920CA9}"/>
              </a:ext>
            </a:extLst>
          </p:cNvPr>
          <p:cNvSpPr/>
          <p:nvPr/>
        </p:nvSpPr>
        <p:spPr>
          <a:xfrm>
            <a:off x="7016804" y="5805112"/>
            <a:ext cx="4376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skboxing_almaty</a:t>
            </a:r>
            <a:endParaRPr lang="ru-RU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FFF940-112F-4496-84DB-EA054E4108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25" y="5804883"/>
            <a:ext cx="368965" cy="3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03264" y="592122"/>
            <a:ext cx="5711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Times New Roman" panose="02020603050405020304" pitchFamily="18" charset="0"/>
              </a:rPr>
              <a:t>Лучшие боксёрские залы в Алматы и полный сервис для вашего комфорта. Подходит как для профессионалов, так и для новичков. Доведём работу до нужного Вам результата!</a:t>
            </a:r>
            <a:endParaRPr lang="ru-RU" sz="2000" dirty="0">
              <a:solidFill>
                <a:schemeClr val="bg1"/>
              </a:solidFill>
              <a:effectLst/>
              <a:latin typeface="Roboto Lt" pitchFamily="2" charset="0"/>
              <a:ea typeface="Roboto L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3264" y="1798517"/>
            <a:ext cx="5355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Школа бокса </a:t>
            </a:r>
            <a:r>
              <a:rPr lang="ru-RU" sz="1600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SK BOXING</a:t>
            </a:r>
            <a:endParaRPr lang="en-US" sz="1600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напрямую связана с именем знаменитого боксера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124" y="4098617"/>
            <a:ext cx="4690364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Серебр</a:t>
            </a:r>
            <a:r>
              <a:rPr lang="kk-KZ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яный</a:t>
            </a: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призёр летних Олимпийских игр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1980 года в Москве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Серебряный призёр чемпионата мира (1982)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Двукратный обладатель Кубка мира (1979, 1981)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Двукратный чемпион Европы (1979, 1981)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Заслуженный мастер спорта СССР (1981).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75877" y="2813363"/>
            <a:ext cx="215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Конакбаев</a:t>
            </a:r>
            <a:endParaRPr lang="en-US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dirty="0" err="1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Серик</a:t>
            </a:r>
            <a:endParaRPr lang="en-US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dirty="0" err="1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Керимбекович</a:t>
            </a:r>
            <a:endParaRPr lang="en-US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71" y="4263566"/>
            <a:ext cx="301753" cy="3017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71" y="4748561"/>
            <a:ext cx="301753" cy="301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71" y="5179007"/>
            <a:ext cx="301753" cy="3017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71" y="5594669"/>
            <a:ext cx="301753" cy="30175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29" y="6003291"/>
            <a:ext cx="301753" cy="301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3" y="2666306"/>
            <a:ext cx="1217444" cy="1217444"/>
          </a:xfrm>
          <a:prstGeom prst="ellipse">
            <a:avLst/>
          </a:prstGeom>
          <a:ln w="28575">
            <a:solidFill>
              <a:srgbClr val="EB2629"/>
            </a:solidFill>
          </a:ln>
        </p:spPr>
      </p:pic>
    </p:spTree>
    <p:extLst>
      <p:ext uri="{BB962C8B-B14F-4D97-AF65-F5344CB8AC3E}">
        <p14:creationId xmlns:p14="http://schemas.microsoft.com/office/powerpoint/2010/main" val="22596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90944" y="2192230"/>
            <a:ext cx="4812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Вы нацелены на успех и хотите, чтобы Ваш бизнес был яркой составляющей жизни города?</a:t>
            </a:r>
          </a:p>
          <a:p>
            <a:endParaRPr lang="ru-RU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Тогда наша франшиза - именно то, что Вам нужно!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00" y="549543"/>
            <a:ext cx="2970279" cy="816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90944" y="4926388"/>
            <a:ext cx="4940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Мы знаем, как выстроить интересный и прибыльный бизнес и готовы поделиться с Вами уникальными инструментами развития.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94" y="3926084"/>
            <a:ext cx="589889" cy="589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2122D-0652-4D97-AC03-16C3EF48417A}"/>
              </a:ext>
            </a:extLst>
          </p:cNvPr>
          <p:cNvSpPr txBox="1"/>
          <p:nvPr/>
        </p:nvSpPr>
        <p:spPr>
          <a:xfrm>
            <a:off x="8272246" y="1548111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 франшизе</a:t>
            </a:r>
            <a:endParaRPr lang="ru-K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615" y="399388"/>
            <a:ext cx="5727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Открыв школу бокса, Вы сможете удовлетворить запросы самых взыскательных клиентов, благодаря профессионализму тренеров, современному оснащению, продуманной планировке, удобной ценовой политике, дополнительным привилегиям и самобытной атмосфере клуба. В каждой школе </a:t>
            </a:r>
            <a:r>
              <a:rPr lang="en-US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SK Boxing </a:t>
            </a: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имеется:</a:t>
            </a:r>
            <a:endParaRPr lang="ru-RU" sz="14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3961" y="2084517"/>
            <a:ext cx="57271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ЗАНЯТИЯ ПО БОКСУ, ТАЙСКИЙ БОКС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ТРЕНАЖЕРНЫЙ ЗАЛ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ЗАЛ</a:t>
            </a: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КАРДИО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ЗОНА ДЛЯ КРОССФИТА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ЗОНА ДЛЯ СИЛОВЫХ ТРЕНИРОВОК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КЛЕТКА И РИНГ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ЙОГА</a:t>
            </a:r>
            <a:b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КОМФОРТНЫЕ РАЗДЕВАЛКИ И САУНА</a:t>
            </a:r>
            <a:endParaRPr lang="ru-RU" sz="11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9" y="2299674"/>
            <a:ext cx="386386" cy="386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" y="2791489"/>
            <a:ext cx="400914" cy="400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" y="3294755"/>
            <a:ext cx="437489" cy="437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" y="3851116"/>
            <a:ext cx="391770" cy="3917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3" y="4393497"/>
            <a:ext cx="434535" cy="4345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" y="4940715"/>
            <a:ext cx="391770" cy="3917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7" y="5458610"/>
            <a:ext cx="391770" cy="3917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6" y="6025521"/>
            <a:ext cx="352145" cy="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41918" y="685842"/>
            <a:ext cx="383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БОКС</a:t>
            </a:r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- ЭТО НЕ ПРОСТО СПОРТ.</a:t>
            </a:r>
            <a:endParaRPr lang="en-US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1918" y="1073797"/>
            <a:ext cx="403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Это концентрация, сила, реакция,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скорость принятия решений и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упорная работа над собой.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735317" y="734017"/>
            <a:ext cx="841249" cy="1207380"/>
            <a:chOff x="6904751" y="1511357"/>
            <a:chExt cx="721345" cy="103529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626096" y="1511357"/>
              <a:ext cx="0" cy="1035290"/>
            </a:xfrm>
            <a:prstGeom prst="line">
              <a:avLst/>
            </a:prstGeom>
            <a:ln w="28575">
              <a:solidFill>
                <a:srgbClr val="EB2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75"/>
            <a:stretch/>
          </p:blipFill>
          <p:spPr>
            <a:xfrm rot="16200000">
              <a:off x="6854459" y="1676651"/>
              <a:ext cx="812785" cy="712201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8222741" y="2353635"/>
            <a:ext cx="2556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Быть в форме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Ловить адреналин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Заниматься спортом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Новая идеология</a:t>
            </a:r>
            <a:endParaRPr lang="en-US" sz="16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Новый стиль жизни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06" y="4831045"/>
            <a:ext cx="592938" cy="5929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4" y="2457447"/>
            <a:ext cx="275898" cy="2758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46947" y="4907033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ТЫ С НАМИ?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79591" y="5584059"/>
            <a:ext cx="4744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Присоединяйся к команде </a:t>
            </a:r>
            <a:r>
              <a:rPr lang="ru-RU" sz="2000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SK BOXING</a:t>
            </a:r>
            <a:r>
              <a:rPr lang="ru-RU" sz="20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!</a:t>
            </a:r>
            <a:endParaRPr lang="ru-RU" sz="28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4" y="2820651"/>
            <a:ext cx="275898" cy="2758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4" y="3185096"/>
            <a:ext cx="275898" cy="2758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4" y="3548300"/>
            <a:ext cx="275898" cy="2758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4" y="3911504"/>
            <a:ext cx="275898" cy="2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0547" y="452735"/>
            <a:ext cx="437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На базе клуба разработаны и успешно применяются ряды интенсивных программ для любителей и профессионалов: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99362" y="1580048"/>
            <a:ext cx="1176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БОКС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17650" y="2190017"/>
            <a:ext cx="987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MMA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17650" y="2863994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ТАЙСКИЙ БОКС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48" y="1513987"/>
            <a:ext cx="490258" cy="490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49" y="2788788"/>
            <a:ext cx="481114" cy="4811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48" y="2146794"/>
            <a:ext cx="481114" cy="4811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37707" y="3867209"/>
            <a:ext cx="4239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Мы предлагаем групповые и индивидуальные занятия с лучшими тренерами в трех направлениях: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00298" y="5367694"/>
            <a:ext cx="15759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Группа начальной подготовки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93978" y="5367694"/>
            <a:ext cx="1927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Группа</a:t>
            </a:r>
            <a:endParaRPr lang="en-US" sz="14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спортивного совершенствования</a:t>
            </a:r>
            <a:endParaRPr lang="ru-RU" sz="1100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26397" y="5367694"/>
            <a:ext cx="17654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Группа высшего спортивного мастерства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168296" y="4992021"/>
            <a:ext cx="394493" cy="313017"/>
            <a:chOff x="1654070" y="4187952"/>
            <a:chExt cx="1312318" cy="104128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654070" y="4549993"/>
              <a:ext cx="328665" cy="679241"/>
            </a:xfrm>
            <a:prstGeom prst="roundRect">
              <a:avLst/>
            </a:prstGeom>
            <a:solidFill>
              <a:srgbClr val="EB2629"/>
            </a:solidFill>
            <a:ln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134374" y="4391181"/>
              <a:ext cx="328664" cy="838053"/>
            </a:xfrm>
            <a:prstGeom prst="roundRect">
              <a:avLst/>
            </a:prstGeom>
            <a:noFill/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37724" y="4187952"/>
              <a:ext cx="328664" cy="1041282"/>
            </a:xfrm>
            <a:prstGeom prst="roundRect">
              <a:avLst/>
            </a:prstGeom>
            <a:noFill/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958200" y="4969095"/>
            <a:ext cx="407928" cy="334017"/>
            <a:chOff x="3306627" y="4187952"/>
            <a:chExt cx="1271694" cy="104128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06627" y="4549993"/>
              <a:ext cx="328665" cy="679241"/>
            </a:xfrm>
            <a:prstGeom prst="roundRect">
              <a:avLst/>
            </a:prstGeom>
            <a:solidFill>
              <a:srgbClr val="EB2629"/>
            </a:solidFill>
            <a:ln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763889" y="4391182"/>
              <a:ext cx="328665" cy="838052"/>
            </a:xfrm>
            <a:prstGeom prst="roundRect">
              <a:avLst/>
            </a:prstGeom>
            <a:solidFill>
              <a:srgbClr val="EB2629"/>
            </a:solidFill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249655" y="4187952"/>
              <a:ext cx="328666" cy="1041282"/>
            </a:xfrm>
            <a:prstGeom prst="roundRect">
              <a:avLst/>
            </a:prstGeom>
            <a:noFill/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696550" y="4959570"/>
            <a:ext cx="417453" cy="343542"/>
            <a:chOff x="4914137" y="4158258"/>
            <a:chExt cx="1301387" cy="107097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914137" y="4549993"/>
              <a:ext cx="328665" cy="679241"/>
            </a:xfrm>
            <a:prstGeom prst="roundRect">
              <a:avLst/>
            </a:prstGeom>
            <a:solidFill>
              <a:srgbClr val="EB2629"/>
            </a:solidFill>
            <a:ln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401091" y="4361488"/>
              <a:ext cx="328666" cy="838052"/>
            </a:xfrm>
            <a:prstGeom prst="roundRect">
              <a:avLst/>
            </a:prstGeom>
            <a:solidFill>
              <a:srgbClr val="EB2629"/>
            </a:solidFill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886858" y="4158258"/>
              <a:ext cx="328666" cy="1041282"/>
            </a:xfrm>
            <a:prstGeom prst="roundRect">
              <a:avLst/>
            </a:prstGeom>
            <a:solidFill>
              <a:srgbClr val="EB2629"/>
            </a:solidFill>
            <a:ln w="28575">
              <a:solidFill>
                <a:srgbClr val="EB2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1123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4867" y="2039875"/>
            <a:ext cx="4376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Условия покупки франшизы</a:t>
            </a:r>
            <a:endParaRPr lang="ru-RU" sz="2000" b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2" y="788244"/>
            <a:ext cx="2970279" cy="8161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32148" y="2937056"/>
            <a:ext cx="4802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Первоначальный взнос 10 000</a:t>
            </a:r>
            <a:r>
              <a:rPr lang="en-US" sz="2400" b="1" u="sng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 $</a:t>
            </a:r>
            <a:endParaRPr lang="ru-RU" sz="2400" b="1" u="sng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CE3E4-720A-44D6-A4AD-87227F335C48}"/>
              </a:ext>
            </a:extLst>
          </p:cNvPr>
          <p:cNvSpPr txBox="1"/>
          <p:nvPr/>
        </p:nvSpPr>
        <p:spPr>
          <a:xfrm>
            <a:off x="6253566" y="3834237"/>
            <a:ext cx="5759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Вознаграждение за пользование комплексом</a:t>
            </a:r>
          </a:p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исключительных прав составляет: </a:t>
            </a:r>
            <a:r>
              <a:rPr lang="ru-RU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20%</a:t>
            </a:r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от общей прибыли и выплачивается в форме ежемесячных платежей.</a:t>
            </a:r>
          </a:p>
          <a:p>
            <a:endParaRPr lang="ru-RU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Срок выхода на операционную самоокупаемость: </a:t>
            </a:r>
            <a:r>
              <a:rPr lang="ru-RU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от 6 месяцев</a:t>
            </a:r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.</a:t>
            </a:r>
            <a:endParaRPr lang="ru-KZ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5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DE0E8-57CF-4A53-8C26-CEA33BCCB1E1}"/>
              </a:ext>
            </a:extLst>
          </p:cNvPr>
          <p:cNvSpPr txBox="1"/>
          <p:nvPr/>
        </p:nvSpPr>
        <p:spPr>
          <a:xfrm>
            <a:off x="6096000" y="1709533"/>
            <a:ext cx="587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Мы помогаем вам на всех этапах открытия, находим </a:t>
            </a:r>
          </a:p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нужный инвентарь и все необходимое для запуска проекта.</a:t>
            </a:r>
            <a:endParaRPr lang="ru-KZ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C9B70-BA8B-4508-906E-E366779F0FB5}"/>
              </a:ext>
            </a:extLst>
          </p:cNvPr>
          <p:cNvSpPr txBox="1"/>
          <p:nvPr/>
        </p:nvSpPr>
        <p:spPr>
          <a:xfrm>
            <a:off x="6096000" y="3074902"/>
            <a:ext cx="5870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Вам не нужно предпринимать никаких действий до момента подписания с нами </a:t>
            </a:r>
            <a:r>
              <a:rPr lang="ru-RU" dirty="0" err="1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франшизного</a:t>
            </a:r>
            <a:r>
              <a:rPr lang="ru-RU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 договора. Мы сопровождаем и направляем Вас на всех этапах строительства бизнеса от регистрации юр. лица до теории и методики бокса.</a:t>
            </a:r>
            <a:endParaRPr lang="ru-KZ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74F8D-09AA-4061-BBAC-0981FD5E15AD}"/>
              </a:ext>
            </a:extLst>
          </p:cNvPr>
          <p:cNvSpPr txBox="1"/>
          <p:nvPr/>
        </p:nvSpPr>
        <p:spPr>
          <a:xfrm>
            <a:off x="6155634" y="4994269"/>
            <a:ext cx="57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Все это уже входит в паушальный взнос франшизы.</a:t>
            </a:r>
            <a:endParaRPr lang="ru-KZ" b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8890" y="1817260"/>
            <a:ext cx="4376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В ЦИФРАХ:</a:t>
            </a:r>
            <a:endParaRPr lang="ru-RU" sz="2400" b="1" dirty="0">
              <a:solidFill>
                <a:schemeClr val="bg1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17" y="788244"/>
            <a:ext cx="2970279" cy="8161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2" y="3244517"/>
            <a:ext cx="368965" cy="36896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8890" y="3259722"/>
            <a:ext cx="4376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3 500 подписчиков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8890" y="2553381"/>
            <a:ext cx="4376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23 353 подписчиков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3" y="2542698"/>
            <a:ext cx="368965" cy="3689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8E2A7A-A730-4290-B40D-8DFCE8A62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10" y="2553381"/>
            <a:ext cx="368964" cy="3689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036F854-F4A5-4B7A-8AA7-6844DBF17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10" y="3255943"/>
            <a:ext cx="368964" cy="36896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7257D8-C928-4852-96BD-88DCDC09FE07}"/>
              </a:ext>
            </a:extLst>
          </p:cNvPr>
          <p:cNvSpPr/>
          <p:nvPr/>
        </p:nvSpPr>
        <p:spPr>
          <a:xfrm>
            <a:off x="4146520" y="2557903"/>
            <a:ext cx="4376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65% мужчины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0AE5C01-FFF0-47FF-BCE1-E378965FC765}"/>
              </a:ext>
            </a:extLst>
          </p:cNvPr>
          <p:cNvSpPr/>
          <p:nvPr/>
        </p:nvSpPr>
        <p:spPr>
          <a:xfrm>
            <a:off x="4146520" y="3259722"/>
            <a:ext cx="4376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</a:rPr>
              <a:t>35% женщины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21F8127-CFF7-405A-9F6B-8126DE9ADD89}"/>
              </a:ext>
            </a:extLst>
          </p:cNvPr>
          <p:cNvSpPr/>
          <p:nvPr/>
        </p:nvSpPr>
        <p:spPr>
          <a:xfrm>
            <a:off x="266553" y="4330396"/>
            <a:ext cx="875563" cy="808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44%</a:t>
            </a:r>
            <a:endParaRPr lang="ru-KZ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ECEA6-0FEE-4CA0-B2CB-F7106FA75A63}"/>
              </a:ext>
            </a:extLst>
          </p:cNvPr>
          <p:cNvSpPr txBox="1"/>
          <p:nvPr/>
        </p:nvSpPr>
        <p:spPr>
          <a:xfrm>
            <a:off x="204759" y="5223684"/>
            <a:ext cx="109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Roboto" panose="02000000000000000000" pitchFamily="2" charset="0"/>
              </a:rPr>
              <a:t>25-34 лет</a:t>
            </a:r>
            <a:endParaRPr lang="ru-KZ" sz="1600" b="1" dirty="0">
              <a:solidFill>
                <a:schemeClr val="bg1"/>
              </a:solidFill>
              <a:latin typeface="Roboto Lt" pitchFamily="2" charset="0"/>
              <a:ea typeface="Roboto Lt" pitchFamily="2" charset="0"/>
              <a:cs typeface="Roboto" panose="02000000000000000000" pitchFamily="2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D6F97AF-7397-4DD1-932C-2FD98D7381E2}"/>
              </a:ext>
            </a:extLst>
          </p:cNvPr>
          <p:cNvSpPr/>
          <p:nvPr/>
        </p:nvSpPr>
        <p:spPr>
          <a:xfrm>
            <a:off x="1605940" y="4317406"/>
            <a:ext cx="875563" cy="808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25%</a:t>
            </a:r>
            <a:endParaRPr lang="ru-KZ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F32DF-99F0-4AF4-A3EA-C81BD87FF533}"/>
              </a:ext>
            </a:extLst>
          </p:cNvPr>
          <p:cNvSpPr txBox="1"/>
          <p:nvPr/>
        </p:nvSpPr>
        <p:spPr>
          <a:xfrm>
            <a:off x="1529781" y="5209268"/>
            <a:ext cx="109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Roboto" panose="02000000000000000000" pitchFamily="2" charset="0"/>
              </a:rPr>
              <a:t>18-24 лет</a:t>
            </a:r>
            <a:endParaRPr lang="ru-KZ" sz="1600" b="1" dirty="0">
              <a:solidFill>
                <a:schemeClr val="bg1"/>
              </a:solidFill>
              <a:latin typeface="Roboto Lt" pitchFamily="2" charset="0"/>
              <a:ea typeface="Roboto Lt" pitchFamily="2" charset="0"/>
              <a:cs typeface="Roboto" panose="02000000000000000000" pitchFamily="2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59512F-8CC9-4977-8F25-5F8A9F26D0A4}"/>
              </a:ext>
            </a:extLst>
          </p:cNvPr>
          <p:cNvSpPr/>
          <p:nvPr/>
        </p:nvSpPr>
        <p:spPr>
          <a:xfrm>
            <a:off x="2962727" y="4317406"/>
            <a:ext cx="875563" cy="808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12%</a:t>
            </a:r>
            <a:endParaRPr lang="ru-KZ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A64220-7958-4D0F-A22A-27B8A8F1B81C}"/>
              </a:ext>
            </a:extLst>
          </p:cNvPr>
          <p:cNvSpPr txBox="1"/>
          <p:nvPr/>
        </p:nvSpPr>
        <p:spPr>
          <a:xfrm>
            <a:off x="2851768" y="5209268"/>
            <a:ext cx="109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Roboto" panose="02000000000000000000" pitchFamily="2" charset="0"/>
              </a:rPr>
              <a:t>13-17 лет</a:t>
            </a:r>
            <a:endParaRPr lang="ru-KZ" sz="1600" b="1" dirty="0">
              <a:solidFill>
                <a:schemeClr val="bg1"/>
              </a:solidFill>
              <a:latin typeface="Roboto Lt" pitchFamily="2" charset="0"/>
              <a:ea typeface="Roboto Lt" pitchFamily="2" charset="0"/>
              <a:cs typeface="Roboto" panose="02000000000000000000" pitchFamily="2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C1BD956-106D-4149-A981-517615732210}"/>
              </a:ext>
            </a:extLst>
          </p:cNvPr>
          <p:cNvSpPr/>
          <p:nvPr/>
        </p:nvSpPr>
        <p:spPr>
          <a:xfrm>
            <a:off x="4284714" y="4304416"/>
            <a:ext cx="875563" cy="808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9%</a:t>
            </a:r>
            <a:endParaRPr lang="ru-KZ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C3254C-D994-45E8-93CC-B90D83392550}"/>
              </a:ext>
            </a:extLst>
          </p:cNvPr>
          <p:cNvSpPr txBox="1"/>
          <p:nvPr/>
        </p:nvSpPr>
        <p:spPr>
          <a:xfrm>
            <a:off x="4173755" y="5209268"/>
            <a:ext cx="1097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Roboto" panose="02000000000000000000" pitchFamily="2" charset="0"/>
              </a:rPr>
              <a:t>35-54 лет</a:t>
            </a:r>
            <a:endParaRPr lang="ru-KZ" sz="1600" b="1" dirty="0">
              <a:solidFill>
                <a:schemeClr val="bg1"/>
              </a:solidFill>
              <a:latin typeface="Roboto Lt" pitchFamily="2" charset="0"/>
              <a:ea typeface="Roboto Lt" pitchFamily="2" charset="0"/>
              <a:cs typeface="Roboto" panose="02000000000000000000" pitchFamily="2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DED9F7F-091C-45D0-AF6A-E8ACAFE6CF0D}"/>
              </a:ext>
            </a:extLst>
          </p:cNvPr>
          <p:cNvSpPr/>
          <p:nvPr/>
        </p:nvSpPr>
        <p:spPr>
          <a:xfrm>
            <a:off x="5513142" y="4304416"/>
            <a:ext cx="875563" cy="8083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B2629"/>
                </a:solidFill>
                <a:latin typeface="Roboto Lt" pitchFamily="2" charset="0"/>
                <a:ea typeface="Roboto Lt" pitchFamily="2" charset="0"/>
              </a:rPr>
              <a:t>7%</a:t>
            </a:r>
            <a:endParaRPr lang="ru-KZ" b="1" dirty="0">
              <a:solidFill>
                <a:srgbClr val="EB2629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051960-FC11-4372-944F-03AE6D7D0AA5}"/>
              </a:ext>
            </a:extLst>
          </p:cNvPr>
          <p:cNvSpPr txBox="1"/>
          <p:nvPr/>
        </p:nvSpPr>
        <p:spPr>
          <a:xfrm>
            <a:off x="5495742" y="5209268"/>
            <a:ext cx="98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 Lt" pitchFamily="2" charset="0"/>
                <a:ea typeface="Roboto Lt" pitchFamily="2" charset="0"/>
                <a:cs typeface="Roboto" panose="02000000000000000000" pitchFamily="2" charset="0"/>
              </a:rPr>
              <a:t>5-12 лет</a:t>
            </a:r>
            <a:endParaRPr lang="ru-KZ" sz="1600" b="1" dirty="0">
              <a:solidFill>
                <a:schemeClr val="bg1"/>
              </a:solidFill>
              <a:latin typeface="Roboto Lt" pitchFamily="2" charset="0"/>
              <a:ea typeface="Roboto Lt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9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608</Words>
  <Application>Microsoft Office PowerPoint</Application>
  <PresentationFormat>Широкоэкранный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Lt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lindotos@gmail.com</dc:creator>
  <cp:lastModifiedBy>Amanat Konakbayev</cp:lastModifiedBy>
  <cp:revision>60</cp:revision>
  <dcterms:created xsi:type="dcterms:W3CDTF">2019-07-21T17:05:46Z</dcterms:created>
  <dcterms:modified xsi:type="dcterms:W3CDTF">2019-08-09T08:33:37Z</dcterms:modified>
</cp:coreProperties>
</file>